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985" r:id="rId2"/>
    <p:sldId id="1756" r:id="rId3"/>
    <p:sldId id="1954" r:id="rId4"/>
    <p:sldId id="1986" r:id="rId5"/>
    <p:sldId id="1955" r:id="rId6"/>
    <p:sldId id="1956" r:id="rId7"/>
    <p:sldId id="1959" r:id="rId8"/>
    <p:sldId id="1960" r:id="rId9"/>
    <p:sldId id="1961" r:id="rId10"/>
    <p:sldId id="1958" r:id="rId11"/>
    <p:sldId id="1963" r:id="rId12"/>
    <p:sldId id="1964" r:id="rId13"/>
    <p:sldId id="1965" r:id="rId14"/>
    <p:sldId id="1966" r:id="rId15"/>
    <p:sldId id="1967" r:id="rId16"/>
    <p:sldId id="1970" r:id="rId17"/>
    <p:sldId id="1971" r:id="rId18"/>
    <p:sldId id="1972" r:id="rId19"/>
    <p:sldId id="1973" r:id="rId20"/>
    <p:sldId id="1974" r:id="rId21"/>
    <p:sldId id="1975" r:id="rId22"/>
    <p:sldId id="1976" r:id="rId23"/>
    <p:sldId id="1987" r:id="rId24"/>
    <p:sldId id="1988" r:id="rId25"/>
    <p:sldId id="1989" r:id="rId26"/>
    <p:sldId id="1990" r:id="rId27"/>
    <p:sldId id="1991" r:id="rId28"/>
    <p:sldId id="1992" r:id="rId29"/>
    <p:sldId id="1993" r:id="rId30"/>
    <p:sldId id="1980" r:id="rId31"/>
    <p:sldId id="1981" r:id="rId32"/>
    <p:sldId id="1953" r:id="rId33"/>
  </p:sldIdLst>
  <p:sldSz cx="9906000" cy="6858000" type="A4"/>
  <p:notesSz cx="7010400" cy="9236075"/>
  <p:embeddedFontLst>
    <p:embeddedFont>
      <p:font typeface="Arial Black" panose="020B0A04020102020204" pitchFamily="34" charset="0"/>
      <p:bold r:id="rId36"/>
    </p:embeddedFont>
    <p:embeddedFont>
      <p:font typeface="Yet R" panose="020B0604020202020204" charset="-127"/>
      <p:regular r:id="rId37"/>
    </p:embeddedFont>
    <p:embeddedFont>
      <p:font typeface="바탕" panose="02030600000101010101" pitchFamily="18" charset="-127"/>
      <p:regular r:id="rId38"/>
    </p:embeddedFont>
    <p:embeddedFont>
      <p:font typeface="Yet R" panose="020B0604020202020204" charset="-127"/>
      <p:regular r:id="rId37"/>
    </p:embeddedFont>
    <p:embeddedFont>
      <p:font typeface="나눔고딕" panose="020B0604020202020204" charset="-127"/>
      <p:regular r:id="rId39"/>
      <p:bold r:id="rId40"/>
    </p:embeddedFont>
    <p:embeddedFont>
      <p:font typeface="굴림" panose="020B0600000101010101" pitchFamily="34" charset="-127"/>
      <p:regular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나눔고딕 Bold" panose="020B0604020202020204" charset="-127"/>
      <p:bold r:id="rId4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3807">
          <p15:clr>
            <a:srgbClr val="A4A3A4"/>
          </p15:clr>
        </p15:guide>
        <p15:guide id="4" pos="3231">
          <p15:clr>
            <a:srgbClr val="A4A3A4"/>
          </p15:clr>
        </p15:guide>
        <p15:guide id="5" pos="357">
          <p15:clr>
            <a:srgbClr val="A4A3A4"/>
          </p15:clr>
        </p15:guide>
        <p15:guide id="6" pos="61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99FF"/>
    <a:srgbClr val="FF9933"/>
    <a:srgbClr val="E5E5E5"/>
    <a:srgbClr val="FB9205"/>
    <a:srgbClr val="99FF66"/>
    <a:srgbClr val="3770B9"/>
    <a:srgbClr val="FF3300"/>
    <a:srgbClr val="33333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9" autoAdjust="0"/>
    <p:restoredTop sz="99571" autoAdjust="0"/>
  </p:normalViewPr>
  <p:slideViewPr>
    <p:cSldViewPr snapToGrid="0">
      <p:cViewPr varScale="1">
        <p:scale>
          <a:sx n="115" d="100"/>
          <a:sy n="115" d="100"/>
        </p:scale>
        <p:origin x="108" y="162"/>
      </p:cViewPr>
      <p:guideLst>
        <p:guide orient="horz" pos="434"/>
        <p:guide orient="horz" pos="520"/>
        <p:guide orient="horz" pos="3807"/>
        <p:guide pos="3231"/>
        <p:guide pos="357"/>
        <p:guide pos="6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042"/>
    </p:cViewPr>
  </p:sorterViewPr>
  <p:notesViewPr>
    <p:cSldViewPr snapToGrid="0">
      <p:cViewPr varScale="1">
        <p:scale>
          <a:sx n="62" d="100"/>
          <a:sy n="62" d="100"/>
        </p:scale>
        <p:origin x="-3336" y="-72"/>
      </p:cViewPr>
      <p:guideLst>
        <p:guide orient="horz" pos="2910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CB299EC1-DCD8-4B1C-BD70-6521333B4D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49EF1347-4B2F-43F9-8979-C0F86A86ED66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108254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4ECF5037-D4F7-4F5D-BAC7-DB4E84F217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964B72B7-4934-4A88-A695-A4EEADAB3665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  <p:sp>
        <p:nvSpPr>
          <p:cNvPr id="2253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3738"/>
            <a:ext cx="5003800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162" y="4387657"/>
            <a:ext cx="5148080" cy="41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Body Text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830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9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6091" y="2763596"/>
            <a:ext cx="9017066" cy="585418"/>
          </a:xfrm>
        </p:spPr>
        <p:txBody>
          <a:bodyPr wrap="square" lIns="92075" tIns="46038" rIns="92075" bIns="46038">
            <a:spAutoFit/>
          </a:bodyPr>
          <a:lstStyle>
            <a:lvl1pPr algn="ctr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휴먼옛체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유형을 편집하려면 누르십시오</a:t>
            </a:r>
            <a:r>
              <a:rPr lang="en-US" altLang="ko-KR" dirty="0"/>
              <a:t>.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87524" y="3417528"/>
            <a:ext cx="6934200" cy="462307"/>
          </a:xfrm>
        </p:spPr>
        <p:txBody>
          <a:bodyPr lIns="92075" tIns="46038" rIns="92075" bIns="46038">
            <a:spAutoFit/>
          </a:bodyPr>
          <a:lstStyle>
            <a:lvl1pPr marL="0" indent="0" algn="ctr" latinLnBrk="1">
              <a:buNone/>
              <a:defRPr sz="2000" b="0" i="0">
                <a:latin typeface="Arial" panose="020B0604020202020204" pitchFamily="34" charset="0"/>
                <a:ea typeface="휴먼옛체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부제목 유형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ACD1FCA4-4C7F-48C8-9AA8-0C149BFBE9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43763" y="76201"/>
            <a:ext cx="2284412" cy="44100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8939" y="76201"/>
            <a:ext cx="6702424" cy="44100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68A2032-445D-4888-9001-F4F93A153A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9" y="76200"/>
            <a:ext cx="6162675" cy="5175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8938" y="769939"/>
            <a:ext cx="9139237" cy="1781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8938" y="2703513"/>
            <a:ext cx="9139237" cy="1782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E5C4764-5BE1-48C7-8812-ED16CA670F1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7475" indent="-11747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  <a:lvl2pPr marL="190500" indent="14922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2pPr>
            <a:lvl3pPr marL="744538" indent="-169863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3pPr>
            <a:lvl4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4pPr>
            <a:lvl5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A2352BB-55DD-448D-A8C3-D207F404F17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B3B7ECF-8B82-45C2-B4D1-5EC6E170915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8939" y="769939"/>
            <a:ext cx="4492625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3962" y="769939"/>
            <a:ext cx="4494213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DF5B9D6-5BF6-41CD-A3D6-F487B5B4B92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E1C54B-FE6D-4C97-88E1-AC911493D8F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7595002" cy="517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ko-KR" altLang="en-US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Line 20"/>
          <p:cNvSpPr>
            <a:spLocks noChangeShapeType="1"/>
          </p:cNvSpPr>
          <p:nvPr userDrawn="1"/>
        </p:nvSpPr>
        <p:spPr bwMode="auto">
          <a:xfrm>
            <a:off x="388938" y="682625"/>
            <a:ext cx="91392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32" descr="50%"/>
          <p:cNvSpPr>
            <a:spLocks noChangeArrowheads="1"/>
          </p:cNvSpPr>
          <p:nvPr userDrawn="1"/>
        </p:nvSpPr>
        <p:spPr bwMode="auto">
          <a:xfrm>
            <a:off x="302620" y="193344"/>
            <a:ext cx="69850" cy="3444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ko-KR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1257D3D-4E15-4FAC-9F51-0687845BE7B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F37799E-5072-4EFE-8EA3-664180A58CB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2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2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2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B208024-65B1-4DA7-8343-ABFA1F9C5C6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22663" y="6575426"/>
            <a:ext cx="28956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BC5EC00A-1191-47BC-844B-B915E1C5D6F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-</a:t>
            </a:r>
          </a:p>
        </p:txBody>
      </p:sp>
      <p:sp>
        <p:nvSpPr>
          <p:cNvPr id="2052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388939" y="76200"/>
            <a:ext cx="6162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dirty="0"/>
              <a:t> </a:t>
            </a:r>
            <a:r>
              <a:rPr lang="en-US" dirty="0" err="1"/>
              <a:t>스타일</a:t>
            </a:r>
            <a:r>
              <a:rPr lang="en-US" dirty="0"/>
              <a:t> </a:t>
            </a:r>
            <a:r>
              <a:rPr lang="en-US" dirty="0" err="1"/>
              <a:t>편집</a:t>
            </a:r>
            <a:endParaRPr lang="en-US" dirty="0"/>
          </a:p>
        </p:txBody>
      </p:sp>
      <p:sp>
        <p:nvSpPr>
          <p:cNvPr id="2053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938" y="769939"/>
            <a:ext cx="9139237" cy="51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텍스트</a:t>
            </a:r>
            <a:r>
              <a:rPr lang="en-US" dirty="0"/>
              <a:t> </a:t>
            </a:r>
            <a:r>
              <a:rPr lang="en-US" dirty="0" err="1"/>
              <a:t>스타일을</a:t>
            </a:r>
            <a:r>
              <a:rPr lang="en-US" dirty="0"/>
              <a:t> </a:t>
            </a:r>
            <a:r>
              <a:rPr lang="en-US" dirty="0" err="1"/>
              <a:t>편집합니다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Arial Black" panose="020B0A04020102020204" pitchFamily="34" charset="0"/>
          <a:ea typeface="휴먼옛체" pitchFamily="18" charset="-127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600" b="1">
          <a:solidFill>
            <a:schemeClr val="tx1"/>
          </a:solidFill>
          <a:latin typeface="Arial Black" panose="020B0A04020102020204" pitchFamily="34" charset="0"/>
          <a:ea typeface="나눔고딕 Bold" pitchFamily="50" charset="-127"/>
          <a:cs typeface="Arial" pitchFamily="34" charset="0"/>
        </a:defRPr>
      </a:lvl1pPr>
      <a:lvl2pPr marL="190500" indent="2667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2pPr>
      <a:lvl3pPr marL="1181100" indent="-228600" algn="l" rtl="0" eaLnBrk="0" fontAlgn="base" hangingPunct="0">
        <a:spcBef>
          <a:spcPct val="0"/>
        </a:spcBef>
        <a:spcAft>
          <a:spcPct val="0"/>
        </a:spcAft>
        <a:buChar char="•"/>
        <a:defRPr kumimoji="1" sz="1600" b="1">
          <a:solidFill>
            <a:schemeClr val="tx2"/>
          </a:solidFill>
          <a:latin typeface="Arial" charset="0"/>
          <a:ea typeface="굴림" charset="-127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kumimoji="1" sz="1600" b="1">
          <a:solidFill>
            <a:schemeClr val="tx2"/>
          </a:solidFill>
          <a:latin typeface="Arial" charset="0"/>
          <a:ea typeface="굴림" charset="-127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Bootcamp-Troy/AzureHDInsigh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virtualacademy.com/ebook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60" y="112970"/>
            <a:ext cx="7565875" cy="517525"/>
          </a:xfrm>
        </p:spPr>
        <p:txBody>
          <a:bodyPr/>
          <a:lstStyle/>
          <a:p>
            <a:r>
              <a:rPr lang="en-US" dirty="0" smtClean="0"/>
              <a:t>Sponsors for Global Azure </a:t>
            </a:r>
            <a:r>
              <a:rPr lang="en-US" dirty="0" err="1" smtClean="0"/>
              <a:t>Bootcamp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3" y="3602140"/>
            <a:ext cx="2743200" cy="3117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68" y="5210198"/>
            <a:ext cx="3657600" cy="1101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34" y="2119992"/>
            <a:ext cx="3657600" cy="2826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62" y="1075651"/>
            <a:ext cx="3657600" cy="1147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3" y="1746471"/>
            <a:ext cx="3657600" cy="18556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94889" y="1299502"/>
            <a:ext cx="3031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Thanks !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07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2" y="3254732"/>
            <a:ext cx="6074280" cy="3389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HDInsight: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9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97" y="1983170"/>
            <a:ext cx="2705765" cy="1271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Word Count (The “Hello World” of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MapReduce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Source text is divided among data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nodes.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 phase generates key/value pairs with words as keys and placeholder values of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Reduce phase aggregates values for each key by adding the values for each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word.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644" y="1897318"/>
            <a:ext cx="2706576" cy="33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3631627"/>
            <a:ext cx="4932427" cy="256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 Processing Big Data with Hive: What is 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metadata service that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projects tabular schemas over folders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Enables the contents of folders to be queried as tables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, using SQL-like query semantics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Queries are translated into jobs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Execution engine can be 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Tez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or 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MapReduce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62" y="4393630"/>
            <a:ext cx="3853951" cy="218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29" y="2007676"/>
            <a:ext cx="3691433" cy="11698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4935" y="6195691"/>
            <a:ext cx="1591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vs. </a:t>
            </a:r>
            <a:r>
              <a:rPr lang="en-US" dirty="0" err="1" smtClean="0"/>
              <a:t>Tez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340" y="1354551"/>
            <a:ext cx="3423705" cy="28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How do I create and load Hive tables?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HiveQL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Defines schema metadata to be projected onto data in a folder when the table is queried (not when it is created)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Specify file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format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and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file location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Defaults to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textfile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format in the &lt;database&gt;/&lt;table-name&gt; folder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 database is in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/hive/warehouse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additional databases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DATABASE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internal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external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tables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Internal tables manage the lifetime of the underlying folders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External tables are managed independently from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73" y="3648094"/>
            <a:ext cx="5287757" cy="2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2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Hive data types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7496374" y="6514713"/>
            <a:ext cx="2215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Creating Hive Tables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316266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Numeric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Integers: TINYINT, SMALLINT, INT, BIGINT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Fractional: FLOAT, DOUBLE, DECIMAL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Character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STRING, VARCHAR, CHAR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Date/Time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TIMESTAMP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Special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BOOLEAN, BINARY, ARRAY, MAP, STRUCT, UNIOTYPE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1229" y="720000"/>
            <a:ext cx="589062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 Save data files in table folders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(or create table on existing files!)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PUT myfile.txt /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data/table1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Use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LOAD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LOAD DATA (LOCAL) INPATH ‘/data/source’ INTO TABLE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MyTable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User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INSERT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INSERT INTO TABLE Table2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UPPER(Col2)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Table1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4. Use 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AS SELECT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(CTAS)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Table3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ROW FORMAT DELIMITED FIELDS TERMINATED BY ‘\t’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STORED AS TEXTFILE LOCATION ‘/data/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summarytable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Table1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Col1;</a:t>
            </a:r>
          </a:p>
        </p:txBody>
      </p:sp>
    </p:spTree>
    <p:extLst>
      <p:ext uri="{BB962C8B-B14F-4D97-AF65-F5344CB8AC3E}">
        <p14:creationId xmlns:p14="http://schemas.microsoft.com/office/powerpoint/2010/main" val="414812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5280" cy="517525"/>
          </a:xfrm>
        </p:spPr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How do I query Hive Tables?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59998" y="720000"/>
            <a:ext cx="914421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 Query data using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HiveQL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FROM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MyTable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WHERE Col3 = ‘ABC’ AND Col4 &lt; 10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ORDER BY Col4;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Hive translates the query into jobs and applies the table schema to the underlying data files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Views are named queries that abstract underlying tables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VIEW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vSummarizeData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mytable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col1;</a:t>
            </a:r>
          </a:p>
          <a:p>
            <a:pPr>
              <a:spcAft>
                <a:spcPts val="600"/>
              </a:spcAft>
            </a:pP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SELECT col1,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vSummarizeData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5839" y="6514713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Querying Hive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9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941" y="3904313"/>
            <a:ext cx="4482181" cy="2671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4" y="4404920"/>
            <a:ext cx="5034881" cy="220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50626" cy="517525"/>
          </a:xfrm>
        </p:spPr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Partitioning, Skewing, and Clustering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" y="761576"/>
            <a:ext cx="6462041" cy="3348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3185" y="6514713"/>
            <a:ext cx="2696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Demo: Creating Partitioned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1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Beyond Hive: What is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60000" y="720000"/>
            <a:ext cx="93222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performs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series of transformations to data relations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based on Pig Latin statements.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Relations are loaded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schema on read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semantics to project table structure at runtime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You can run Pig Latin statements interactively in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Grunt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shell or save a script file and run them as a batch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relation is an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outer bag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collection of tuples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tuple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an ordered set of fields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field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data item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field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can contain an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inner bag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can contain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tuples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with nonmatching schema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030316"/>
            <a:ext cx="5162684" cy="1210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84" y="1777086"/>
            <a:ext cx="1513876" cy="18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</a:t>
            </a:r>
            <a:r>
              <a:rPr lang="en-US" dirty="0" smtClean="0"/>
              <a:t>Pig: What kinds of things can I do with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699621"/>
            <a:ext cx="9256068" cy="526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22" y="4763161"/>
            <a:ext cx="3420994" cy="1890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19" y="1130145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Date,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What kinds of things can I do with Pig?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17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136330" y="6514713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Processing Data with Pig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generates Map and Reduce operations from Pig Latin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Jobs are generated on: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DUMP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2251459"/>
            <a:ext cx="88963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How do I run a Pig script?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18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458534" y="6514713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Running a Pig Script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Save a Pig Latin script file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Run the script using Pig</a:t>
            </a:r>
          </a:p>
          <a:p>
            <a:pPr lvl="1">
              <a:spcAft>
                <a:spcPts val="600"/>
              </a:spcAft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wasb:///scripts/myscript.pig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Consume the results using any Azure storage client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For example, Excel or Power BI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 output does not include schema – just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99" y="720000"/>
            <a:ext cx="37719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65" y="2199221"/>
            <a:ext cx="1628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091" y="1685404"/>
            <a:ext cx="9017066" cy="585418"/>
          </a:xfrm>
        </p:spPr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Azure </a:t>
            </a:r>
            <a:r>
              <a:rPr lang="en-US" altLang="ko-KR" dirty="0" smtClean="0">
                <a:ea typeface="Yet R" panose="020B0600000101010101" charset="-127"/>
              </a:rPr>
              <a:t>HDInsight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80756" y="2356907"/>
            <a:ext cx="8344483" cy="428388"/>
          </a:xfrm>
        </p:spPr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- Azure Bootcamp</a:t>
            </a:r>
            <a:r>
              <a:rPr lang="ko-KR" altLang="en-US" dirty="0">
                <a:ea typeface="Yet R" panose="020B0600000101010101" charset="-127"/>
              </a:rPr>
              <a:t> </a:t>
            </a:r>
            <a:r>
              <a:rPr lang="en-US" altLang="ko-KR" dirty="0">
                <a:ea typeface="Yet R" panose="020B0600000101010101" charset="-127"/>
              </a:rPr>
              <a:t>-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488" y="403803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2017. 4. 22</a:t>
            </a:r>
            <a:endParaRPr lang="ko-KR" altLang="en-US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0015" y="4564453"/>
            <a:ext cx="188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Ingyu Lee </a:t>
            </a:r>
          </a:p>
          <a:p>
            <a:pPr algn="ctr"/>
            <a:r>
              <a:rPr lang="en-US" altLang="ko-KR" sz="18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(inlee@troy.edu)</a:t>
            </a:r>
            <a:endParaRPr lang="ko-KR" altLang="en-US" sz="18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>
            <a:off x="0" y="3068638"/>
            <a:ext cx="9906000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rIns="90000" bIns="46800"/>
          <a:lstStyle/>
          <a:p>
            <a:pPr>
              <a:defRPr/>
            </a:pPr>
            <a:endParaRPr lang="ko-KR" altLang="en-US">
              <a:latin typeface="맑은 고딕" pitchFamily="50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64160" y="5664407"/>
            <a:ext cx="44209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github.com/Azure-Bootcamp-Troy/AzureHDInsight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8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What are UDFs?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User Defined Functions (UDFs) extend the capability of Hive and Pig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Simpler than writing custom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MapReduce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components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Can be implemented using many languages, for example: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Java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C#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is a (relatively) simple scripting language – ideal for UDFs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Intuitive syntax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Dynamic typing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Interpreted execution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is pre-installed on HDInsight clusters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2.7 supports streaming from Hive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Jypthon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(a Java implementation of Python) has native support in Pig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935" y="720000"/>
            <a:ext cx="1914525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3" y="4674865"/>
            <a:ext cx="2886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7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How do I use a Python UDF in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940850" y="6514713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Using a Python UDF from Pig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natively supports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Jython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Define the output schema as a Pig bag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Declare a Python function that receives an input parameter from Pig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Return results as fields based on the output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94" y="2031215"/>
            <a:ext cx="5097128" cy="1248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899" y="3527033"/>
            <a:ext cx="93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  Use the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FOREACH…GENERATE statement to invoke a UDF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93" y="3873214"/>
            <a:ext cx="6290661" cy="11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How do I use a Python UDF in </a:t>
            </a:r>
            <a:r>
              <a:rPr lang="en-US" dirty="0" smtClean="0"/>
              <a:t>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 exchanges data with Python using 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streaming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technique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Rows from Hive are passed to Python through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STDIN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Processed rows from Python are passed to Hive through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STDOUT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60" y="1672850"/>
            <a:ext cx="3095992" cy="11763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938" y="3101212"/>
            <a:ext cx="93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   Use the Hive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TRANSFORM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 to invoke a UDF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94" y="3661038"/>
            <a:ext cx="4275857" cy="1527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8393" y="6514713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Using a UDF from Hive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</a:t>
            </a:r>
            <a:r>
              <a:rPr lang="en-US" dirty="0" err="1" smtClean="0"/>
              <a:t>HBase</a:t>
            </a:r>
            <a:r>
              <a:rPr lang="en-US" dirty="0" smtClean="0"/>
              <a:t>: What </a:t>
            </a:r>
            <a:r>
              <a:rPr lang="en-US" dirty="0"/>
              <a:t>is Apache </a:t>
            </a:r>
            <a:r>
              <a:rPr lang="en-US" dirty="0" err="1" smtClean="0"/>
              <a:t>HBase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572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low-latency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, NoSQL database built on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Hadoop.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Modeled on Google’s Big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Table.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err="1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HBase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stores data in </a:t>
            </a:r>
            <a:r>
              <a:rPr lang="en-US" altLang="ko-KR" sz="1400" b="0" dirty="0" err="1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StoreFiles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on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HDFS.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07" y="769759"/>
            <a:ext cx="2990850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000" y="1850528"/>
            <a:ext cx="4572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HDInsight supports an </a:t>
            </a:r>
            <a:r>
              <a:rPr lang="en-US" altLang="ko-KR" sz="1400" b="0" dirty="0" err="1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cluster type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Choose Cluster Type in the Azure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Portal.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Can be provisioned in a virtual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network.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85" y="2550939"/>
            <a:ext cx="23526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</a:t>
            </a:r>
            <a:r>
              <a:rPr lang="en-US" dirty="0" err="1" smtClean="0"/>
              <a:t>HBase</a:t>
            </a:r>
            <a:r>
              <a:rPr lang="en-US" dirty="0"/>
              <a:t>: </a:t>
            </a:r>
            <a:r>
              <a:rPr lang="en-US" dirty="0" smtClean="0"/>
              <a:t>How </a:t>
            </a:r>
            <a:r>
              <a:rPr lang="en-US" dirty="0"/>
              <a:t>Does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/>
              <a:t>Store Data?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9999" y="720000"/>
            <a:ext cx="485689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is stored as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key-value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pairs.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Table schema arranges values into column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families.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Column family schema is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flexible.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Columns are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row-specific.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28" y="1312470"/>
            <a:ext cx="405765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99" y="3088000"/>
            <a:ext cx="5182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Cells in a table are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versioned.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Each versioned cell value is indicated by a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timestamp.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8" y="3749680"/>
            <a:ext cx="4400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00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HBase</a:t>
            </a:r>
            <a:r>
              <a:rPr lang="en-US" dirty="0"/>
              <a:t>: </a:t>
            </a:r>
            <a:r>
              <a:rPr lang="en-US" dirty="0" smtClean="0"/>
              <a:t>How </a:t>
            </a:r>
            <a:r>
              <a:rPr lang="en-US" dirty="0"/>
              <a:t>Do you work with an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/>
              <a:t>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1" y="787838"/>
            <a:ext cx="4045493" cy="1398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1" y="2278680"/>
            <a:ext cx="3936904" cy="114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8" y="3687945"/>
            <a:ext cx="4383281" cy="1345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01" y="5281010"/>
            <a:ext cx="4169661" cy="1375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562" y="1140471"/>
            <a:ext cx="4452770" cy="212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219" y="4037847"/>
            <a:ext cx="5032473" cy="18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3366655"/>
            <a:ext cx="5437241" cy="3208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HBase</a:t>
            </a:r>
            <a:r>
              <a:rPr lang="en-US" dirty="0"/>
              <a:t>: How Do you work with an </a:t>
            </a:r>
            <a:r>
              <a:rPr lang="en-US" dirty="0" err="1"/>
              <a:t>HBase</a:t>
            </a:r>
            <a:r>
              <a:rPr lang="en-US" dirty="0"/>
              <a:t>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07" y="903615"/>
            <a:ext cx="5764212" cy="2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HBase</a:t>
            </a:r>
            <a:r>
              <a:rPr lang="en-US" dirty="0"/>
              <a:t>: How Do you work with an </a:t>
            </a:r>
            <a:r>
              <a:rPr lang="en-US" dirty="0" err="1"/>
              <a:t>HBase</a:t>
            </a:r>
            <a:r>
              <a:rPr lang="en-US" dirty="0"/>
              <a:t>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04" y="859182"/>
            <a:ext cx="5639968" cy="2725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8" y="3575161"/>
            <a:ext cx="4890798" cy="28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HBase</a:t>
            </a:r>
            <a:r>
              <a:rPr lang="en-US" dirty="0"/>
              <a:t>: How Do you work with an </a:t>
            </a:r>
            <a:r>
              <a:rPr lang="en-US" dirty="0" err="1"/>
              <a:t>HBase</a:t>
            </a:r>
            <a:r>
              <a:rPr lang="en-US" dirty="0"/>
              <a:t>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87825"/>
            <a:ext cx="4948093" cy="2600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3582257"/>
            <a:ext cx="5507037" cy="264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84" y="2430066"/>
            <a:ext cx="5513185" cy="2602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1314" y="6514713"/>
            <a:ext cx="2805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Demo: Working with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 smtClean="0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3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HBase</a:t>
            </a:r>
            <a:r>
              <a:rPr lang="en-US" dirty="0" smtClean="0"/>
              <a:t>: How to use </a:t>
            </a:r>
            <a:r>
              <a:rPr lang="en-US" dirty="0" err="1" smtClean="0"/>
              <a:t>HBase</a:t>
            </a:r>
            <a:r>
              <a:rPr lang="en-US" dirty="0" smtClean="0"/>
              <a:t> with 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28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9999" y="720000"/>
            <a:ext cx="4856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Do you Bulk Load Data into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Upload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to HDFS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 Azure Storage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Import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into a </a:t>
            </a:r>
            <a:r>
              <a:rPr lang="en-US" altLang="ko-KR" sz="1400" b="0" dirty="0" err="1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StoreFile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Load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the </a:t>
            </a:r>
            <a:r>
              <a:rPr lang="en-US" altLang="ko-KR" sz="1400" b="0" dirty="0" err="1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StoreFile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to an </a:t>
            </a:r>
            <a:r>
              <a:rPr lang="en-US" altLang="ko-KR" sz="1400" b="0" dirty="0" err="1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table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18" y="887219"/>
            <a:ext cx="2324100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1314" y="6514713"/>
            <a:ext cx="281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Demo: Bulk Loading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999" y="2716015"/>
            <a:ext cx="3985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Do You Query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Tables from Hive?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331390"/>
            <a:ext cx="5867483" cy="26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5722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Target Audience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Database / BI Professional.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Scientists / Analysts with some technical experience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Prerequisites 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Familiarity with database concepts and basic SQL query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syntax.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Basic understanding of Unix commands.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Familiarity 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with programming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fundamentals.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Outline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P1: Getting Started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HDInsight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P2: Processing Big Data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Hive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P3: Going Beyond Hive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Pig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and Python.</a:t>
            </a:r>
          </a:p>
          <a:p>
            <a:pPr lvl="1"/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P4: Using 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for NoSQL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</a:t>
            </a:r>
          </a:p>
          <a:p>
            <a:pPr lvl="1"/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lvl="1"/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Hands-on Labs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Free trial available.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Microsoft Azure Subscription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2127" y="793003"/>
            <a:ext cx="414597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err="1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edX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(Microsoft)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DAT202.1x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Processing Big Data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DAT202.2x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Implementing Real-Time Analytics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DAT202.3x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Implementing Predictive Analytics with Spark in Azure HDInsight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MVA (Microsoft Virtual Academy)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Big Data Analytics with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Implementing Big Data Analysis Jump Start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Coursera (Big Data Specialization)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Hadoop Platform and Application Framework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Introduction to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747716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 smtClean="0"/>
              <a:t>Sqoop</a:t>
            </a:r>
            <a:r>
              <a:rPr lang="en-US" dirty="0" smtClean="0"/>
              <a:t>: What is </a:t>
            </a:r>
            <a:r>
              <a:rPr lang="en-US" dirty="0" err="1" smtClean="0"/>
              <a:t>Sqoop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60000" y="720000"/>
            <a:ext cx="93222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database integration service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Built on open source Hadoop technology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Enables bi-directional data transfer between Hadoop clusters and databases via JDBC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81" y="1807344"/>
            <a:ext cx="432435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938" y="2909816"/>
            <a:ext cx="932222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 startAt="2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Basic syntax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command --arg1, --arg2, …, --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argN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 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Commnads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import / export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help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import-all-tables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create-hive-tables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list-databases / list-tables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eval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codegen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version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285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Sqoop</a:t>
            </a:r>
            <a:r>
              <a:rPr lang="en-US" dirty="0"/>
              <a:t>: </a:t>
            </a:r>
            <a:r>
              <a:rPr lang="en-US" dirty="0" smtClean="0"/>
              <a:t>How do I run </a:t>
            </a:r>
            <a:r>
              <a:rPr lang="en-US" dirty="0" err="1" smtClean="0"/>
              <a:t>Sqoop</a:t>
            </a:r>
            <a:r>
              <a:rPr lang="en-US" dirty="0" smtClean="0"/>
              <a:t> commands?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93222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import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--connect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jdbc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-connection-string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--username user-name --password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password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-P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--table table-name --columns col,…,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colN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--query ‘SELECT…’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--warehouse-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--target-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path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--fields-terminated-by char --lines-terminated-by char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--hive-import [--hive-overwrite]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 | --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-mappers number-of-mappers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 err="1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</a:t>
            </a:r>
            <a:r>
              <a:rPr lang="en-US" altLang="ko-KR" sz="140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qoop</a:t>
            </a:r>
            <a:r>
              <a:rPr lang="en-US" altLang="ko-KR" sz="140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export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--connect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jdbc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-connection-string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--username user-name --password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password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-P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--table table-name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--export-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path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--fields-terminated-by char --lines-terminated-by char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 | --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-mappers number-of-mappers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9011" y="6514713"/>
            <a:ext cx="2823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Using </a:t>
            </a:r>
            <a:r>
              <a:rPr lang="en-US" dirty="0" err="1" smtClean="0"/>
              <a:t>Sqoop</a:t>
            </a:r>
            <a:r>
              <a:rPr lang="en-US" dirty="0" smtClean="0"/>
              <a:t> from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74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Q and A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ea typeface="Yet R" panose="020B0600000101010101" charset="-127"/>
              </a:rPr>
              <a:pPr>
                <a:defRPr/>
              </a:pPr>
              <a:t>31</a:t>
            </a:fld>
            <a:r>
              <a:rPr lang="en-US" altLang="ko-KR">
                <a:ea typeface="Yet R" panose="020B0600000101010101" charset="-127"/>
              </a:rPr>
              <a:t> -</a:t>
            </a:r>
          </a:p>
        </p:txBody>
      </p:sp>
      <p:graphicFrame>
        <p:nvGraphicFramePr>
          <p:cNvPr id="4" name="개체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8621804"/>
              </p:ext>
            </p:extLst>
          </p:nvPr>
        </p:nvGraphicFramePr>
        <p:xfrm>
          <a:off x="3834397" y="2249859"/>
          <a:ext cx="1660568" cy="241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" name="비트맵 이미지" r:id="rId3" imgW="3847619" imgH="5601482" progId="PBrush">
                  <p:embed/>
                </p:oleObj>
              </mc:Choice>
              <mc:Fallback>
                <p:oleObj name="비트맵 이미지" r:id="rId3" imgW="3847619" imgH="5601482" progId="PBrush">
                  <p:embed/>
                  <p:pic>
                    <p:nvPicPr>
                      <p:cNvPr id="0" name="Picture 8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97" y="2249859"/>
                        <a:ext cx="1660568" cy="2417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8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eBooks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18754"/>
            <a:ext cx="4399193" cy="5340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938" y="6306798"/>
            <a:ext cx="3803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Semibold"/>
                <a:hlinkClick r:id="rId3"/>
              </a:rPr>
              <a:t>http://www.microsoftvirtualacademy.com/ebooks</a:t>
            </a:r>
            <a:r>
              <a:rPr lang="en-US" dirty="0" smtClean="0">
                <a:solidFill>
                  <a:srgbClr val="000000"/>
                </a:solidFill>
                <a:latin typeface="Segoe Semibold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5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3" y="4293774"/>
            <a:ext cx="4616470" cy="2065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Introduction to Big Data and HDInsight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 What 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Big Data?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 that is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too large or complex for analysis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in traditional relational databases.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Typified by the “3 Vs”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Volume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Huge amounts of data to process.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Variety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A mixture of structured and unstructured data.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Velocity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New data generated extremely frequently.</a:t>
            </a:r>
          </a:p>
          <a:p>
            <a:pPr marL="1257300" lvl="2" indent="-342900">
              <a:buFont typeface="+mj-lt"/>
              <a:buAutoNum type="alphaLcPeriod"/>
            </a:pPr>
            <a:endParaRPr lang="en-US" altLang="ko-KR" sz="16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04" y="2672326"/>
            <a:ext cx="6693918" cy="14055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364" y="5188149"/>
            <a:ext cx="1705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 Scenario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8038" y="3306877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2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54" y="3762668"/>
            <a:ext cx="4506112" cy="2812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49452" cy="517525"/>
          </a:xfrm>
        </p:spPr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HDInsight: What is Hadoop?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Hadoop?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Open source distributed data processing cluster.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 processed in Hadoop Distributed File System (HDFS).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Resource Management is performed by YARN.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Related projects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HBASE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Ooozie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Others.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MapReduce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19" y="1687471"/>
            <a:ext cx="3256684" cy="20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HDInsight?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Apache Hadoop on Azure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Hortonworks HDP on Azure VMs.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Azure Storage or Azure Data Lake provides the HDFS layer.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Azure SQL Database stores metadata.</a:t>
            </a:r>
          </a:p>
          <a:p>
            <a:pPr marL="1257300" lvl="2" indent="-342900">
              <a:buFont typeface="+mj-lt"/>
              <a:buAutoNum type="alphaLcPeriod"/>
            </a:pPr>
            <a:endParaRPr lang="en-US" altLang="ko-KR" sz="16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01" y="720000"/>
            <a:ext cx="3084946" cy="3101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7488" y="2482692"/>
            <a:ext cx="3206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Provisioning an HDInsight Cluster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8" y="3542097"/>
            <a:ext cx="6446571" cy="29322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5062" y="6197367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Hadoop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7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HDInsight: What client tools can I use?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722676"/>
            <a:ext cx="5492820" cy="4532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4" y="3686476"/>
            <a:ext cx="4793905" cy="2670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0198" y="6514713"/>
            <a:ext cx="3720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Using HDInsight Client Tools in Windows</a:t>
            </a:r>
          </a:p>
        </p:txBody>
      </p:sp>
    </p:spTree>
    <p:extLst>
      <p:ext uri="{BB962C8B-B14F-4D97-AF65-F5344CB8AC3E}">
        <p14:creationId xmlns:p14="http://schemas.microsoft.com/office/powerpoint/2010/main" val="190653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5280" cy="517525"/>
          </a:xfrm>
        </p:spPr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HDInsight: How do I Run a </a:t>
            </a:r>
            <a:r>
              <a:rPr lang="en-US" dirty="0" err="1" smtClean="0"/>
              <a:t>MapReduce</a:t>
            </a:r>
            <a:r>
              <a:rPr lang="en-US" dirty="0" smtClean="0"/>
              <a:t> Job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8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31937"/>
            <a:ext cx="4808704" cy="2944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938" y="4014686"/>
            <a:ext cx="34614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</a:t>
            </a:r>
            <a:r>
              <a:rPr lang="en-US" dirty="0" smtClean="0"/>
              <a:t>Run a </a:t>
            </a:r>
            <a:r>
              <a:rPr lang="en-US" dirty="0" err="1" smtClean="0"/>
              <a:t>MapReduce</a:t>
            </a:r>
            <a:r>
              <a:rPr lang="en-US" dirty="0" smtClean="0"/>
              <a:t> Job from Windows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938" y="4529897"/>
            <a:ext cx="93222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The Azure PowerShell module includes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cmdlets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to work with Azure services, including HDInsight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 PowerShell to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Provision HDInsight Clusters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Upload/download files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Submit jobs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Manage cluster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resources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50" y="904460"/>
            <a:ext cx="3845158" cy="31959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4023" y="6514713"/>
            <a:ext cx="3130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</a:t>
            </a:r>
            <a:r>
              <a:rPr lang="en-US" dirty="0" smtClean="0"/>
              <a:t>Using PowerShell with 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5442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b="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bg1"/>
        </a:solidFill>
        <a:ln w="25400" cap="flat" cmpd="dbl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/>
      <a:lstStyle/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92109</TotalTime>
  <Pages>46</Pages>
  <Words>1657</Words>
  <Application>Microsoft Office PowerPoint</Application>
  <PresentationFormat>A4 Paper (210x297 mm)</PresentationFormat>
  <Paragraphs>302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 Black</vt:lpstr>
      <vt:lpstr>Arial</vt:lpstr>
      <vt:lpstr>Times New Roman</vt:lpstr>
      <vt:lpstr>Yet R</vt:lpstr>
      <vt:lpstr>바탕</vt:lpstr>
      <vt:lpstr>Yet R</vt:lpstr>
      <vt:lpstr>나눔고딕</vt:lpstr>
      <vt:lpstr>굴림</vt:lpstr>
      <vt:lpstr>Segoe Semibold</vt:lpstr>
      <vt:lpstr>맑은 고딕</vt:lpstr>
      <vt:lpstr>나눔고딕 Bold</vt:lpstr>
      <vt:lpstr>Wingdings</vt:lpstr>
      <vt:lpstr>standard</vt:lpstr>
      <vt:lpstr>비트맵 이미지</vt:lpstr>
      <vt:lpstr>Sponsors for Global Azure Bootcamp</vt:lpstr>
      <vt:lpstr>Azure HDInsight</vt:lpstr>
      <vt:lpstr>Contents</vt:lpstr>
      <vt:lpstr>eBooks</vt:lpstr>
      <vt:lpstr>I Introduction to Big Data and HDInsight</vt:lpstr>
      <vt:lpstr>I Introduction to Big Data and HDInsight: What is Hadoop?</vt:lpstr>
      <vt:lpstr>I Introduction to Big Data and HDInsight</vt:lpstr>
      <vt:lpstr>I HDInsight: What client tools can I use?</vt:lpstr>
      <vt:lpstr>I HDInsight: How do I Run a MapReduce Job</vt:lpstr>
      <vt:lpstr>I Introduction to Big Data and HDInsight: Example</vt:lpstr>
      <vt:lpstr>II Processing Big Data with Hive: What is Hive?</vt:lpstr>
      <vt:lpstr>II Hive: How do I create and load Hive tables?</vt:lpstr>
      <vt:lpstr>II Hive: Hive data types</vt:lpstr>
      <vt:lpstr>II Hive: How do I query Hive Tables?</vt:lpstr>
      <vt:lpstr>II Hive: Partitioning, Skewing, and Clustering Tables</vt:lpstr>
      <vt:lpstr>III Beyond Hive: What is Pig?</vt:lpstr>
      <vt:lpstr>III Pig: What kinds of things can I do with Pig?</vt:lpstr>
      <vt:lpstr>III Pig: What kinds of things can I do with Pig?</vt:lpstr>
      <vt:lpstr>III Pig: How do I run a Pig script?</vt:lpstr>
      <vt:lpstr>III Pig: What are UDFs?</vt:lpstr>
      <vt:lpstr>III Pig: How do I use a Python UDF in Pig?</vt:lpstr>
      <vt:lpstr>III Pig: How do I use a Python UDF in Hive?</vt:lpstr>
      <vt:lpstr>IV HBase: What is Apache HBase?</vt:lpstr>
      <vt:lpstr>IV HBase: How Does HBase Store Data?</vt:lpstr>
      <vt:lpstr>IV HBase: How Do you work with an HBase Table?</vt:lpstr>
      <vt:lpstr>IV HBase: How Do you work with an HBase Table?</vt:lpstr>
      <vt:lpstr>IV HBase: How Do you work with an HBase Table?</vt:lpstr>
      <vt:lpstr>IV HBase: How Do you work with an HBase Table?</vt:lpstr>
      <vt:lpstr>IV HBase: How to use HBase with Hive?</vt:lpstr>
      <vt:lpstr>IV Sqoop: What is Sqoop?</vt:lpstr>
      <vt:lpstr>IV Sqoop: How do I run Sqoop commands?</vt:lpstr>
      <vt:lpstr>Q and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이인규</dc:title>
  <dc:creator>inlee</dc:creator>
  <cp:lastModifiedBy>Ingyu Lee</cp:lastModifiedBy>
  <cp:revision>3930</cp:revision>
  <cp:lastPrinted>2013-11-22T00:32:23Z</cp:lastPrinted>
  <dcterms:created xsi:type="dcterms:W3CDTF">2000-11-25T16:46:52Z</dcterms:created>
  <dcterms:modified xsi:type="dcterms:W3CDTF">2017-04-22T01:16:40Z</dcterms:modified>
</cp:coreProperties>
</file>